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nier, Annelie" initials="MA" lastIdx="1" clrIdx="0">
    <p:extLst>
      <p:ext uri="{19B8F6BF-5375-455C-9EA6-DF929625EA0E}">
        <p15:presenceInfo xmlns:p15="http://schemas.microsoft.com/office/powerpoint/2012/main" userId="S::Annelie.Monnier@radboudumc.nl::0705d049-beac-45be-835a-27164c37c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3" autoAdjust="0"/>
    <p:restoredTop sz="94628" autoAdjust="0"/>
  </p:normalViewPr>
  <p:slideViewPr>
    <p:cSldViewPr showGuides="1">
      <p:cViewPr varScale="1">
        <p:scale>
          <a:sx n="124" d="100"/>
          <a:sy n="124" d="100"/>
        </p:scale>
        <p:origin x="176" y="7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7227E-3403-47AA-AEA1-E1CDC4B79CEF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25F89-A95A-40EF-859C-AA003BD1C1D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293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Impact</a:t>
            </a:r>
          </a:p>
          <a:p>
            <a:r>
              <a:rPr lang="nl-NL" dirty="0" err="1"/>
              <a:t>Challenges</a:t>
            </a:r>
            <a:endParaRPr lang="nl-NL" dirty="0"/>
          </a:p>
          <a:p>
            <a:r>
              <a:rPr lang="nl-NL" dirty="0"/>
              <a:t>Facilitators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25F89-A95A-40EF-859C-AA003BD1C1D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15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599642"/>
            <a:ext cx="7772400" cy="110251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09328" y="291647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09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72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7835"/>
            <a:ext cx="7632848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2202694"/>
            <a:ext cx="763284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04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524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3524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88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3382031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3382031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3383359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3383359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0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99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127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2674639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03848" y="195486"/>
            <a:ext cx="4896544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2674639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01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7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75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300192" y="195486"/>
            <a:ext cx="1800200" cy="438864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5770984" cy="438864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4878-74A4-4254-9522-DD891EEB158C}" type="datetimeFigureOut">
              <a:rPr lang="de-DE" smtClean="0"/>
              <a:t>23.04.22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45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28315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28315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67544" y="4785996"/>
            <a:ext cx="10801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4878-74A4-4254-9522-DD891EEB158C}" type="datetimeFigureOut">
              <a:rPr lang="de-DE" smtClean="0"/>
              <a:t>23.04.22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63688" y="4794516"/>
            <a:ext cx="48965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76256" y="4785996"/>
            <a:ext cx="8744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99A1A-4388-4C1A-ADE4-B8BD7119F6E8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36758" y="2223673"/>
            <a:ext cx="5130002" cy="68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3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tiff"/><Relationship Id="rId5" Type="http://schemas.openxmlformats.org/officeDocument/2006/relationships/image" Target="../media/image5.png"/><Relationship Id="rId10" Type="http://schemas.openxmlformats.org/officeDocument/2006/relationships/image" Target="../media/image10.tiff"/><Relationship Id="rId4" Type="http://schemas.openxmlformats.org/officeDocument/2006/relationships/image" Target="../media/image4.png"/><Relationship Id="rId9" Type="http://schemas.openxmlformats.org/officeDocument/2006/relationships/image" Target="../media/image9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361764" y="843558"/>
            <a:ext cx="7772400" cy="1102519"/>
          </a:xfrm>
        </p:spPr>
        <p:txBody>
          <a:bodyPr/>
          <a:lstStyle/>
          <a:p>
            <a:r>
              <a:rPr lang="nl-NL" sz="1800" b="1" dirty="0">
                <a:solidFill>
                  <a:srgbClr val="26262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3200" dirty="0">
                <a:latin typeface="Tw Cen MT" panose="020B0602020104020603" pitchFamily="34" charset="0"/>
                <a:ea typeface="+mn-ea"/>
                <a:cs typeface="+mn-cs"/>
              </a:rPr>
              <a:t>Exploring the case for a standardised physical appearance of oral generic antibiotics: a summary of expert roundtable meetings</a:t>
            </a:r>
            <a:endParaRPr lang="de-DE" sz="4400" dirty="0"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539552" y="2540199"/>
            <a:ext cx="7416824" cy="1314450"/>
          </a:xfrm>
        </p:spPr>
        <p:txBody>
          <a:bodyPr>
            <a:normAutofit fontScale="92500" lnSpcReduction="20000"/>
          </a:bodyPr>
          <a:lstStyle/>
          <a:p>
            <a:r>
              <a:rPr lang="de-DE" sz="2400" dirty="0">
                <a:solidFill>
                  <a:schemeClr val="tx2"/>
                </a:solidFill>
                <a:latin typeface="Tw Cen MT" panose="020B0602020104020603" pitchFamily="34" charset="0"/>
              </a:rPr>
              <a:t>Dr. Annelie Monnier (Postdoc, Radboudumc, NL)</a:t>
            </a:r>
          </a:p>
          <a:p>
            <a:endParaRPr lang="de-DE" sz="2000" dirty="0">
              <a:solidFill>
                <a:schemeClr val="tx2"/>
              </a:solidFill>
              <a:latin typeface="Tw Cen MT" panose="020B0602020104020603" pitchFamily="34" charset="0"/>
            </a:endParaRPr>
          </a:p>
          <a:p>
            <a:r>
              <a:rPr lang="de-DE" sz="2200" dirty="0">
                <a:solidFill>
                  <a:schemeClr val="tx1"/>
                </a:solidFill>
                <a:latin typeface="Tw Cen MT" panose="020B0602020104020603" pitchFamily="34" charset="0"/>
              </a:rPr>
              <a:t>on behalf </a:t>
            </a:r>
            <a:r>
              <a:rPr lang="de-DE" sz="2200" dirty="0" err="1">
                <a:solidFill>
                  <a:schemeClr val="tx1"/>
                </a:solidFill>
                <a:latin typeface="Tw Cen MT" panose="020B0602020104020603" pitchFamily="34" charset="0"/>
              </a:rPr>
              <a:t>of</a:t>
            </a:r>
            <a:r>
              <a:rPr lang="de-DE" sz="2200" dirty="0">
                <a:solidFill>
                  <a:schemeClr val="tx1"/>
                </a:solidFill>
                <a:latin typeface="Tw Cen MT" panose="020B0602020104020603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latin typeface="Tw Cen MT" panose="020B0602020104020603" pitchFamily="34" charset="0"/>
              </a:rPr>
              <a:t>the</a:t>
            </a:r>
            <a:r>
              <a:rPr lang="de-DE" sz="2200" dirty="0">
                <a:solidFill>
                  <a:schemeClr val="tx1"/>
                </a:solidFill>
                <a:latin typeface="Tw Cen MT" panose="020B0602020104020603" pitchFamily="34" charset="0"/>
              </a:rPr>
              <a:t> ABACUS </a:t>
            </a:r>
            <a:r>
              <a:rPr lang="de-DE" sz="2200" dirty="0" err="1">
                <a:solidFill>
                  <a:schemeClr val="tx1"/>
                </a:solidFill>
                <a:latin typeface="Tw Cen MT" panose="020B0602020104020603" pitchFamily="34" charset="0"/>
              </a:rPr>
              <a:t>consortium</a:t>
            </a:r>
            <a:r>
              <a:rPr lang="de-DE" sz="2200" dirty="0">
                <a:solidFill>
                  <a:schemeClr val="tx1"/>
                </a:solidFill>
                <a:latin typeface="Tw Cen MT" panose="020B0602020104020603" pitchFamily="34" charset="0"/>
              </a:rPr>
              <a:t> </a:t>
            </a:r>
          </a:p>
          <a:p>
            <a:r>
              <a:rPr lang="de-DE" sz="2200" dirty="0">
                <a:solidFill>
                  <a:schemeClr val="tx1"/>
                </a:solidFill>
                <a:latin typeface="Tw Cen MT" panose="020B0602020104020603" pitchFamily="34" charset="0"/>
              </a:rPr>
              <a:t>(PI: Prof. Heiman Wertheim)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F5FACFD-F498-4723-A8CE-83C9AE10A3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165" y="4055677"/>
            <a:ext cx="1080120" cy="27801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2B4DD6C-72E9-4B86-8969-92180C392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71" y="4111331"/>
            <a:ext cx="1534884" cy="1032169"/>
          </a:xfrm>
          <a:prstGeom prst="rect">
            <a:avLst/>
          </a:prstGeom>
        </p:spPr>
      </p:pic>
      <p:pic>
        <p:nvPicPr>
          <p:cNvPr id="1026" name="Picture 2" descr="Funding - Acesion Pharma">
            <a:extLst>
              <a:ext uri="{FF2B5EF4-FFF2-40B4-BE49-F238E27FC236}">
                <a16:creationId xmlns:a16="http://schemas.microsoft.com/office/drawing/2014/main" id="{70BA0739-36E8-4B7E-AC34-06FCA1616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61" r="36000"/>
          <a:stretch/>
        </p:blipFill>
        <p:spPr bwMode="auto">
          <a:xfrm>
            <a:off x="2123728" y="4784318"/>
            <a:ext cx="1425965" cy="30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56E8197B-D3B5-4CFD-93BD-939D2A2A593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35526" y="3925966"/>
            <a:ext cx="487311" cy="522805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64BFBB1B-645B-4803-812E-69E36474357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63816" y="3981525"/>
            <a:ext cx="749788" cy="614046"/>
          </a:xfrm>
          <a:prstGeom prst="rect">
            <a:avLst/>
          </a:prstGeom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36AFC03E-7182-435A-86CE-8BBD5DFA2C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57" y="4489437"/>
            <a:ext cx="906967" cy="636892"/>
          </a:xfrm>
          <a:prstGeom prst="rect">
            <a:avLst/>
          </a:prstGeom>
        </p:spPr>
      </p:pic>
      <p:pic>
        <p:nvPicPr>
          <p:cNvPr id="21" name="Picture 13">
            <a:extLst>
              <a:ext uri="{FF2B5EF4-FFF2-40B4-BE49-F238E27FC236}">
                <a16:creationId xmlns:a16="http://schemas.microsoft.com/office/drawing/2014/main" id="{4943EFCF-455B-4FA1-8EFD-AF697545222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48670" y="3981525"/>
            <a:ext cx="469733" cy="503948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7518878-3CC6-4D7C-BAB4-595F497C3A3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68949" y="3787531"/>
            <a:ext cx="1018913" cy="501017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095A0AA3-D2C5-41C0-B362-E22A500A6A4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46698" y="3811879"/>
            <a:ext cx="554313" cy="636892"/>
          </a:xfrm>
          <a:prstGeom prst="rect">
            <a:avLst/>
          </a:prstGeom>
        </p:spPr>
      </p:pic>
      <p:pic>
        <p:nvPicPr>
          <p:cNvPr id="24" name="Picture 19">
            <a:extLst>
              <a:ext uri="{FF2B5EF4-FFF2-40B4-BE49-F238E27FC236}">
                <a16:creationId xmlns:a16="http://schemas.microsoft.com/office/drawing/2014/main" id="{FEC3C182-17C2-4892-B66A-8A5516C3EBA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/>
          <a:srcRect r="66926"/>
          <a:stretch/>
        </p:blipFill>
        <p:spPr>
          <a:xfrm>
            <a:off x="3962343" y="4667787"/>
            <a:ext cx="1596839" cy="372935"/>
          </a:xfrm>
          <a:prstGeom prst="rect">
            <a:avLst/>
          </a:prstGeom>
          <a:solidFill>
            <a:schemeClr val="accent5"/>
          </a:solidFill>
        </p:spPr>
      </p:pic>
      <p:pic>
        <p:nvPicPr>
          <p:cNvPr id="25" name="Picture 3086" descr="logo-dai-hoc-y-250x317.jpg">
            <a:extLst>
              <a:ext uri="{FF2B5EF4-FFF2-40B4-BE49-F238E27FC236}">
                <a16:creationId xmlns:a16="http://schemas.microsoft.com/office/drawing/2014/main" id="{40073C45-75CD-4864-BBF8-63D41CEEE59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392" y="4457265"/>
            <a:ext cx="481037" cy="65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73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033B59A-A0DD-4C46-AAF0-116F39294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43" t="2401" r="17933" b="1000"/>
          <a:stretch/>
        </p:blipFill>
        <p:spPr>
          <a:xfrm rot="5400000">
            <a:off x="6407696" y="2407196"/>
            <a:ext cx="504056" cy="496855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7E1A3E6-9AEA-4FE8-BAAE-CEB1E0B383EB}"/>
              </a:ext>
            </a:extLst>
          </p:cNvPr>
          <p:cNvSpPr txBox="1"/>
          <p:nvPr/>
        </p:nvSpPr>
        <p:spPr>
          <a:xfrm>
            <a:off x="482183" y="901078"/>
            <a:ext cx="864096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Confusion about how to recognise antibiotics [1]</a:t>
            </a:r>
          </a:p>
          <a:p>
            <a:pPr lvl="2"/>
            <a:endParaRPr lang="en-GB" sz="2100" dirty="0">
              <a:solidFill>
                <a:srgbClr val="262626"/>
              </a:solidFill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lvl="2"/>
            <a:endParaRPr lang="en-GB" sz="21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To explore the idea using </a:t>
            </a:r>
            <a:r>
              <a:rPr lang="en-GB" sz="2100" b="1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the appearance of antibiotics </a:t>
            </a: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to improve their identification – by </a:t>
            </a:r>
            <a:r>
              <a:rPr lang="en-GB" sz="21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</a:rPr>
              <a:t>consumers and healthcare </a:t>
            </a: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professionals</a:t>
            </a:r>
            <a:endParaRPr lang="en-GB" sz="21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lvl="2"/>
            <a:endParaRPr lang="en-GB" sz="21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R</a:t>
            </a:r>
            <a:r>
              <a:rPr lang="en-GB" sz="21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</a:rPr>
              <a:t>oundtables meetings – </a:t>
            </a: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through Zoom</a:t>
            </a:r>
            <a:endParaRPr lang="en-GB" sz="2100" dirty="0">
              <a:solidFill>
                <a:srgbClr val="262626"/>
              </a:solidFill>
              <a:latin typeface="Tw Cen MT" panose="020B0602020104020603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52 e</a:t>
            </a:r>
            <a:r>
              <a:rPr lang="en-GB" sz="21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</a:rPr>
              <a:t>xperts: pharmacists, policy-makers, regulators, public health organisations, prescribers, nurses and antibiotic manufacturers </a:t>
            </a:r>
            <a:endParaRPr lang="nl-NL" sz="2100" dirty="0">
              <a:latin typeface="Tw Cen MT" panose="020B0602020104020603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27C5FF4-6AC8-42F3-A2E5-B479A5B61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7" y="-174823"/>
            <a:ext cx="7283152" cy="1143000"/>
          </a:xfrm>
        </p:spPr>
        <p:txBody>
          <a:bodyPr anchor="ctr">
            <a:normAutofit/>
          </a:bodyPr>
          <a:lstStyle/>
          <a:p>
            <a:pPr algn="l"/>
            <a:r>
              <a:rPr lang="nl-NL" sz="3200" dirty="0">
                <a:latin typeface="Tw Cen MT" panose="020B0602020104020603" pitchFamily="34" charset="0"/>
              </a:rPr>
              <a:t>BACKGROUND &amp; AIM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034109C-5BC3-4F9E-A0EB-8C714127163E}"/>
              </a:ext>
            </a:extLst>
          </p:cNvPr>
          <p:cNvSpPr txBox="1"/>
          <p:nvPr/>
        </p:nvSpPr>
        <p:spPr>
          <a:xfrm>
            <a:off x="0" y="4681835"/>
            <a:ext cx="5293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[1] Do et al. Lancet Global Health 2021;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DOI: 10.1016/S2214-109X(21)00024-3;</a:t>
            </a:r>
            <a:endParaRPr lang="nl-NL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A3CF58C-582B-4421-A0B8-C3CDF7786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39175" y="2043899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Red And Yellow Capsule Stock Illustration - Download Image Now - iStock">
            <a:extLst>
              <a:ext uri="{FF2B5EF4-FFF2-40B4-BE49-F238E27FC236}">
                <a16:creationId xmlns:a16="http://schemas.microsoft.com/office/drawing/2014/main" id="{03346D31-238E-41FC-BAA8-0B9160DBA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80" y="740997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eting Icon Clipart - Full Size Clipart (#5696087) - PinClipart">
            <a:extLst>
              <a:ext uri="{FF2B5EF4-FFF2-40B4-BE49-F238E27FC236}">
                <a16:creationId xmlns:a16="http://schemas.microsoft.com/office/drawing/2014/main" id="{2F7CAE96-6E5C-4DEC-865B-827F3FE10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378" y="3531219"/>
            <a:ext cx="1143000" cy="96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41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033B59A-A0DD-4C46-AAF0-116F392940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43" t="2401" r="17933" b="1000"/>
          <a:stretch/>
        </p:blipFill>
        <p:spPr>
          <a:xfrm rot="5400000">
            <a:off x="6407696" y="2418216"/>
            <a:ext cx="504056" cy="4968552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7CD003F2-4652-4288-9C09-31B3F0BE0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7" y="-174823"/>
            <a:ext cx="7283152" cy="1143000"/>
          </a:xfrm>
        </p:spPr>
        <p:txBody>
          <a:bodyPr anchor="ctr">
            <a:normAutofit/>
          </a:bodyPr>
          <a:lstStyle/>
          <a:p>
            <a:pPr algn="l"/>
            <a:r>
              <a:rPr lang="en-GB" sz="3200" dirty="0">
                <a:latin typeface="Tw Cen MT" panose="020B0602020104020603" pitchFamily="34" charset="0"/>
              </a:rPr>
              <a:t>BRIEF SUMMARY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A1445C54-13F0-4C99-B796-14D95C88BFB8}"/>
              </a:ext>
            </a:extLst>
          </p:cNvPr>
          <p:cNvGrpSpPr/>
          <p:nvPr/>
        </p:nvGrpSpPr>
        <p:grpSpPr>
          <a:xfrm>
            <a:off x="1679073" y="939973"/>
            <a:ext cx="6065469" cy="856727"/>
            <a:chOff x="912189" y="899725"/>
            <a:chExt cx="6065469" cy="856727"/>
          </a:xfrm>
        </p:grpSpPr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DBCCA338-67FA-4E7B-8618-3D7C680BB901}"/>
                </a:ext>
              </a:extLst>
            </p:cNvPr>
            <p:cNvGrpSpPr/>
            <p:nvPr/>
          </p:nvGrpSpPr>
          <p:grpSpPr>
            <a:xfrm>
              <a:off x="912189" y="899725"/>
              <a:ext cx="1966505" cy="851322"/>
              <a:chOff x="383901" y="953426"/>
              <a:chExt cx="2387899" cy="923330"/>
            </a:xfrm>
          </p:grpSpPr>
          <p:sp>
            <p:nvSpPr>
              <p:cNvPr id="2" name="Rechthoek: afgeronde hoeken 1">
                <a:extLst>
                  <a:ext uri="{FF2B5EF4-FFF2-40B4-BE49-F238E27FC236}">
                    <a16:creationId xmlns:a16="http://schemas.microsoft.com/office/drawing/2014/main" id="{E7462F9F-AC4B-4DB5-975C-7ECD90E52531}"/>
                  </a:ext>
                </a:extLst>
              </p:cNvPr>
              <p:cNvSpPr/>
              <p:nvPr/>
            </p:nvSpPr>
            <p:spPr>
              <a:xfrm>
                <a:off x="395536" y="953426"/>
                <a:ext cx="2376264" cy="92333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DE056226-E37D-479E-82DF-20FEDBF62FA0}"/>
                  </a:ext>
                </a:extLst>
              </p:cNvPr>
              <p:cNvSpPr txBox="1"/>
              <p:nvPr/>
            </p:nvSpPr>
            <p:spPr>
              <a:xfrm>
                <a:off x="383901" y="1064591"/>
                <a:ext cx="2376264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Education on responsible AB use</a:t>
                </a:r>
              </a:p>
            </p:txBody>
          </p:sp>
        </p:grp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83ED57B1-B603-49A3-B76D-D08B7DC68433}"/>
                </a:ext>
              </a:extLst>
            </p:cNvPr>
            <p:cNvGrpSpPr/>
            <p:nvPr/>
          </p:nvGrpSpPr>
          <p:grpSpPr>
            <a:xfrm>
              <a:off x="2974530" y="899726"/>
              <a:ext cx="1956924" cy="851322"/>
              <a:chOff x="395535" y="980747"/>
              <a:chExt cx="2376265" cy="923330"/>
            </a:xfrm>
          </p:grpSpPr>
          <p:sp>
            <p:nvSpPr>
              <p:cNvPr id="8" name="Rechthoek: afgeronde hoeken 7">
                <a:extLst>
                  <a:ext uri="{FF2B5EF4-FFF2-40B4-BE49-F238E27FC236}">
                    <a16:creationId xmlns:a16="http://schemas.microsoft.com/office/drawing/2014/main" id="{B4119E94-B318-4486-ABF5-EC71FC892EAC}"/>
                  </a:ext>
                </a:extLst>
              </p:cNvPr>
              <p:cNvSpPr/>
              <p:nvPr/>
            </p:nvSpPr>
            <p:spPr>
              <a:xfrm>
                <a:off x="395536" y="980747"/>
                <a:ext cx="2376264" cy="92333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w Cen MT" panose="020B0602020104020603" pitchFamily="34" charset="0"/>
                </a:endParaRPr>
              </a:p>
            </p:txBody>
          </p:sp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ECDB326B-C653-4A8B-94C7-963292D3059D}"/>
                  </a:ext>
                </a:extLst>
              </p:cNvPr>
              <p:cNvSpPr txBox="1"/>
              <p:nvPr/>
            </p:nvSpPr>
            <p:spPr>
              <a:xfrm>
                <a:off x="395535" y="1117653"/>
                <a:ext cx="2376264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Communication Patients – HCPs</a:t>
                </a:r>
              </a:p>
            </p:txBody>
          </p:sp>
        </p:grp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22F6B02D-1135-47BA-8546-EA56AEECDC4A}"/>
                </a:ext>
              </a:extLst>
            </p:cNvPr>
            <p:cNvGrpSpPr/>
            <p:nvPr/>
          </p:nvGrpSpPr>
          <p:grpSpPr>
            <a:xfrm>
              <a:off x="5008127" y="905130"/>
              <a:ext cx="1969531" cy="851322"/>
              <a:chOff x="383901" y="986609"/>
              <a:chExt cx="2391573" cy="923330"/>
            </a:xfrm>
          </p:grpSpPr>
          <p:sp>
            <p:nvSpPr>
              <p:cNvPr id="11" name="Rechthoek: afgeronde hoeken 10">
                <a:extLst>
                  <a:ext uri="{FF2B5EF4-FFF2-40B4-BE49-F238E27FC236}">
                    <a16:creationId xmlns:a16="http://schemas.microsoft.com/office/drawing/2014/main" id="{A47D331C-4730-4A3D-B3F8-0F1D962B3AC9}"/>
                  </a:ext>
                </a:extLst>
              </p:cNvPr>
              <p:cNvSpPr/>
              <p:nvPr/>
            </p:nvSpPr>
            <p:spPr>
              <a:xfrm>
                <a:off x="399209" y="986609"/>
                <a:ext cx="2376265" cy="92333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12" name="Tekstvak 11">
                <a:extLst>
                  <a:ext uri="{FF2B5EF4-FFF2-40B4-BE49-F238E27FC236}">
                    <a16:creationId xmlns:a16="http://schemas.microsoft.com/office/drawing/2014/main" id="{74477F00-9E4B-4802-8663-0F7F44E1889A}"/>
                  </a:ext>
                </a:extLst>
              </p:cNvPr>
              <p:cNvSpPr txBox="1"/>
              <p:nvPr/>
            </p:nvSpPr>
            <p:spPr>
              <a:xfrm>
                <a:off x="383901" y="1214806"/>
                <a:ext cx="2376264" cy="400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Medication errors</a:t>
                </a:r>
              </a:p>
            </p:txBody>
          </p:sp>
        </p:grpSp>
      </p:grpSp>
      <p:pic>
        <p:nvPicPr>
          <p:cNvPr id="2050" name="Picture 2" descr="Icon Impact #368250 - Free Icons Library">
            <a:extLst>
              <a:ext uri="{FF2B5EF4-FFF2-40B4-BE49-F238E27FC236}">
                <a16:creationId xmlns:a16="http://schemas.microsoft.com/office/drawing/2014/main" id="{573DB9A1-BC12-41B3-9CF0-C7958A386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32064">
            <a:off x="39984" y="846182"/>
            <a:ext cx="829713" cy="82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ep 17">
            <a:extLst>
              <a:ext uri="{FF2B5EF4-FFF2-40B4-BE49-F238E27FC236}">
                <a16:creationId xmlns:a16="http://schemas.microsoft.com/office/drawing/2014/main" id="{ABF0D812-14BC-4AEB-895C-02FDF948D6E4}"/>
              </a:ext>
            </a:extLst>
          </p:cNvPr>
          <p:cNvGrpSpPr/>
          <p:nvPr/>
        </p:nvGrpSpPr>
        <p:grpSpPr>
          <a:xfrm>
            <a:off x="1691680" y="2133383"/>
            <a:ext cx="6085055" cy="860034"/>
            <a:chOff x="2974531" y="891014"/>
            <a:chExt cx="6085055" cy="860034"/>
          </a:xfrm>
        </p:grpSpPr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0FF4E017-5B22-42BC-BDAE-1949E2ED3A9D}"/>
                </a:ext>
              </a:extLst>
            </p:cNvPr>
            <p:cNvGrpSpPr/>
            <p:nvPr/>
          </p:nvGrpSpPr>
          <p:grpSpPr>
            <a:xfrm>
              <a:off x="2974531" y="899726"/>
              <a:ext cx="2002073" cy="851322"/>
              <a:chOff x="395536" y="980747"/>
              <a:chExt cx="2431089" cy="923330"/>
            </a:xfrm>
          </p:grpSpPr>
          <p:sp>
            <p:nvSpPr>
              <p:cNvPr id="27" name="Rechthoek: afgeronde hoeken 26">
                <a:extLst>
                  <a:ext uri="{FF2B5EF4-FFF2-40B4-BE49-F238E27FC236}">
                    <a16:creationId xmlns:a16="http://schemas.microsoft.com/office/drawing/2014/main" id="{8C9B68BF-9E46-4CC0-A517-FCEF8243F98D}"/>
                  </a:ext>
                </a:extLst>
              </p:cNvPr>
              <p:cNvSpPr/>
              <p:nvPr/>
            </p:nvSpPr>
            <p:spPr>
              <a:xfrm>
                <a:off x="395536" y="980747"/>
                <a:ext cx="2376264" cy="92333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w Cen MT" panose="020B0602020104020603" pitchFamily="34" charset="0"/>
                </a:endParaRPr>
              </a:p>
            </p:txBody>
          </p:sp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15C93DF6-7EE1-4FA3-90E1-451F1A5FBC47}"/>
                  </a:ext>
                </a:extLst>
              </p:cNvPr>
              <p:cNvSpPr txBox="1"/>
              <p:nvPr/>
            </p:nvSpPr>
            <p:spPr>
              <a:xfrm>
                <a:off x="450361" y="1111512"/>
                <a:ext cx="2376264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Manufacturing  costs</a:t>
                </a:r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7D5662CF-26A5-4C91-8A30-2BB2670A693F}"/>
                </a:ext>
              </a:extLst>
            </p:cNvPr>
            <p:cNvGrpSpPr/>
            <p:nvPr/>
          </p:nvGrpSpPr>
          <p:grpSpPr>
            <a:xfrm>
              <a:off x="5028844" y="891014"/>
              <a:ext cx="1989384" cy="851322"/>
              <a:chOff x="409057" y="971299"/>
              <a:chExt cx="2415680" cy="923330"/>
            </a:xfrm>
          </p:grpSpPr>
          <p:sp>
            <p:nvSpPr>
              <p:cNvPr id="25" name="Rechthoek: afgeronde hoeken 24">
                <a:extLst>
                  <a:ext uri="{FF2B5EF4-FFF2-40B4-BE49-F238E27FC236}">
                    <a16:creationId xmlns:a16="http://schemas.microsoft.com/office/drawing/2014/main" id="{2D3712E0-B722-4D69-808B-D5B869214A62}"/>
                  </a:ext>
                </a:extLst>
              </p:cNvPr>
              <p:cNvSpPr/>
              <p:nvPr/>
            </p:nvSpPr>
            <p:spPr>
              <a:xfrm>
                <a:off x="409057" y="971299"/>
                <a:ext cx="2376265" cy="92333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w Cen MT" panose="020B0602020104020603" pitchFamily="34" charset="0"/>
                </a:endParaRPr>
              </a:p>
            </p:txBody>
          </p:sp>
          <p:sp>
            <p:nvSpPr>
              <p:cNvPr id="26" name="Tekstvak 25">
                <a:extLst>
                  <a:ext uri="{FF2B5EF4-FFF2-40B4-BE49-F238E27FC236}">
                    <a16:creationId xmlns:a16="http://schemas.microsoft.com/office/drawing/2014/main" id="{7E24A4FB-9071-47CD-82E4-62B60C238CF6}"/>
                  </a:ext>
                </a:extLst>
              </p:cNvPr>
              <p:cNvSpPr txBox="1"/>
              <p:nvPr/>
            </p:nvSpPr>
            <p:spPr>
              <a:xfrm>
                <a:off x="448474" y="1108122"/>
                <a:ext cx="2376263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Consensus on system</a:t>
                </a:r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14CE18CA-7DAC-49F2-B16C-1FBEB6B57BD9}"/>
                </a:ext>
              </a:extLst>
            </p:cNvPr>
            <p:cNvGrpSpPr/>
            <p:nvPr/>
          </p:nvGrpSpPr>
          <p:grpSpPr>
            <a:xfrm>
              <a:off x="7070469" y="899726"/>
              <a:ext cx="1989117" cy="851322"/>
              <a:chOff x="395536" y="1000348"/>
              <a:chExt cx="2415356" cy="923330"/>
            </a:xfrm>
          </p:grpSpPr>
          <p:sp>
            <p:nvSpPr>
              <p:cNvPr id="23" name="Rechthoek: afgeronde hoeken 22">
                <a:extLst>
                  <a:ext uri="{FF2B5EF4-FFF2-40B4-BE49-F238E27FC236}">
                    <a16:creationId xmlns:a16="http://schemas.microsoft.com/office/drawing/2014/main" id="{30210B84-C0BE-411C-8290-D92A7D9705D7}"/>
                  </a:ext>
                </a:extLst>
              </p:cNvPr>
              <p:cNvSpPr/>
              <p:nvPr/>
            </p:nvSpPr>
            <p:spPr>
              <a:xfrm>
                <a:off x="395536" y="1000348"/>
                <a:ext cx="2376264" cy="92333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w Cen MT" panose="020B0602020104020603" pitchFamily="34" charset="0"/>
                </a:endParaRPr>
              </a:p>
            </p:txBody>
          </p: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3571E619-6D12-4A0A-BEC8-5043BD6771FC}"/>
                  </a:ext>
                </a:extLst>
              </p:cNvPr>
              <p:cNvSpPr txBox="1"/>
              <p:nvPr/>
            </p:nvSpPr>
            <p:spPr>
              <a:xfrm>
                <a:off x="434628" y="1209539"/>
                <a:ext cx="2376264" cy="400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Falsified medicines</a:t>
                </a:r>
              </a:p>
            </p:txBody>
          </p:sp>
        </p:grpSp>
      </p:grpSp>
      <p:pic>
        <p:nvPicPr>
          <p:cNvPr id="2052" name="Picture 4" descr="challenge Icon - Download challenge Icon 3266087 | Noun Project">
            <a:extLst>
              <a:ext uri="{FF2B5EF4-FFF2-40B4-BE49-F238E27FC236}">
                <a16:creationId xmlns:a16="http://schemas.microsoft.com/office/drawing/2014/main" id="{FDC4AA17-F2C9-473E-AC1E-B8C8290BF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4" y="2306517"/>
            <a:ext cx="614878" cy="61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ero Icon Images – Browse 93,193 Stock Photos, Vectors, and Video | Adobe  Stock">
            <a:extLst>
              <a:ext uri="{FF2B5EF4-FFF2-40B4-BE49-F238E27FC236}">
                <a16:creationId xmlns:a16="http://schemas.microsoft.com/office/drawing/2014/main" id="{34986544-B3F8-4EB0-A181-EDC56789C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1" t="3953" r="22510" b="12633"/>
          <a:stretch/>
        </p:blipFill>
        <p:spPr bwMode="auto">
          <a:xfrm>
            <a:off x="29769" y="3473710"/>
            <a:ext cx="864096" cy="79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ep 32">
            <a:extLst>
              <a:ext uri="{FF2B5EF4-FFF2-40B4-BE49-F238E27FC236}">
                <a16:creationId xmlns:a16="http://schemas.microsoft.com/office/drawing/2014/main" id="{F61B3CFD-5303-45D7-9C9A-39115749A98E}"/>
              </a:ext>
            </a:extLst>
          </p:cNvPr>
          <p:cNvGrpSpPr/>
          <p:nvPr/>
        </p:nvGrpSpPr>
        <p:grpSpPr>
          <a:xfrm>
            <a:off x="1691990" y="3377950"/>
            <a:ext cx="6055771" cy="870556"/>
            <a:chOff x="935280" y="902762"/>
            <a:chExt cx="6055771" cy="870556"/>
          </a:xfrm>
          <a:solidFill>
            <a:schemeClr val="tx2"/>
          </a:solidFill>
        </p:grpSpPr>
        <p:grpSp>
          <p:nvGrpSpPr>
            <p:cNvPr id="34" name="Groep 33">
              <a:extLst>
                <a:ext uri="{FF2B5EF4-FFF2-40B4-BE49-F238E27FC236}">
                  <a16:creationId xmlns:a16="http://schemas.microsoft.com/office/drawing/2014/main" id="{423D6B9E-4FBF-4816-BE4A-CF623EEFB8DD}"/>
                </a:ext>
              </a:extLst>
            </p:cNvPr>
            <p:cNvGrpSpPr/>
            <p:nvPr/>
          </p:nvGrpSpPr>
          <p:grpSpPr>
            <a:xfrm>
              <a:off x="935280" y="921996"/>
              <a:ext cx="1956924" cy="851322"/>
              <a:chOff x="411940" y="977580"/>
              <a:chExt cx="2376264" cy="923330"/>
            </a:xfrm>
            <a:grpFill/>
          </p:grpSpPr>
          <p:sp>
            <p:nvSpPr>
              <p:cNvPr id="44" name="Rechthoek: afgeronde hoeken 43">
                <a:extLst>
                  <a:ext uri="{FF2B5EF4-FFF2-40B4-BE49-F238E27FC236}">
                    <a16:creationId xmlns:a16="http://schemas.microsoft.com/office/drawing/2014/main" id="{D3D0347D-40CA-46A1-9AC6-65821D7013B8}"/>
                  </a:ext>
                </a:extLst>
              </p:cNvPr>
              <p:cNvSpPr/>
              <p:nvPr/>
            </p:nvSpPr>
            <p:spPr>
              <a:xfrm>
                <a:off x="411940" y="977580"/>
                <a:ext cx="2376264" cy="92333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D7DE621C-3F00-4CE8-8386-AE821BBEE17C}"/>
                  </a:ext>
                </a:extLst>
              </p:cNvPr>
              <p:cNvSpPr txBox="1"/>
              <p:nvPr/>
            </p:nvSpPr>
            <p:spPr>
              <a:xfrm>
                <a:off x="521381" y="1167885"/>
                <a:ext cx="2250421" cy="40057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AMR momentum</a:t>
                </a:r>
              </a:p>
            </p:txBody>
          </p:sp>
        </p:grp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2DBCC228-F173-4D4B-8EC3-76C864A6F644}"/>
                </a:ext>
              </a:extLst>
            </p:cNvPr>
            <p:cNvGrpSpPr/>
            <p:nvPr/>
          </p:nvGrpSpPr>
          <p:grpSpPr>
            <a:xfrm>
              <a:off x="2983584" y="916790"/>
              <a:ext cx="1936487" cy="851322"/>
              <a:chOff x="406529" y="999254"/>
              <a:chExt cx="2351448" cy="923330"/>
            </a:xfrm>
            <a:grpFill/>
          </p:grpSpPr>
          <p:sp>
            <p:nvSpPr>
              <p:cNvPr id="42" name="Rechthoek: afgeronde hoeken 41">
                <a:extLst>
                  <a:ext uri="{FF2B5EF4-FFF2-40B4-BE49-F238E27FC236}">
                    <a16:creationId xmlns:a16="http://schemas.microsoft.com/office/drawing/2014/main" id="{7A0E9C8E-5C82-433C-B566-CDCAE3A054D9}"/>
                  </a:ext>
                </a:extLst>
              </p:cNvPr>
              <p:cNvSpPr/>
              <p:nvPr/>
            </p:nvSpPr>
            <p:spPr>
              <a:xfrm>
                <a:off x="406529" y="999254"/>
                <a:ext cx="2349930" cy="92333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62B32F04-AFEE-4617-B874-B78E54E82659}"/>
                  </a:ext>
                </a:extLst>
              </p:cNvPr>
              <p:cNvSpPr txBox="1"/>
              <p:nvPr/>
            </p:nvSpPr>
            <p:spPr>
              <a:xfrm>
                <a:off x="409356" y="1131055"/>
                <a:ext cx="2348621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Other labelling examples (P1445)</a:t>
                </a:r>
              </a:p>
            </p:txBody>
          </p:sp>
        </p:grp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CB37F439-612F-4E64-AF40-474DEFE4E487}"/>
                </a:ext>
              </a:extLst>
            </p:cNvPr>
            <p:cNvGrpSpPr/>
            <p:nvPr/>
          </p:nvGrpSpPr>
          <p:grpSpPr>
            <a:xfrm>
              <a:off x="5004741" y="902762"/>
              <a:ext cx="1986310" cy="851322"/>
              <a:chOff x="379790" y="984040"/>
              <a:chExt cx="2411948" cy="923330"/>
            </a:xfrm>
            <a:grpFill/>
          </p:grpSpPr>
          <p:sp>
            <p:nvSpPr>
              <p:cNvPr id="40" name="Rechthoek: afgeronde hoeken 39">
                <a:extLst>
                  <a:ext uri="{FF2B5EF4-FFF2-40B4-BE49-F238E27FC236}">
                    <a16:creationId xmlns:a16="http://schemas.microsoft.com/office/drawing/2014/main" id="{DBA75DE8-9262-447E-B2BC-20A6D59D240D}"/>
                  </a:ext>
                </a:extLst>
              </p:cNvPr>
              <p:cNvSpPr/>
              <p:nvPr/>
            </p:nvSpPr>
            <p:spPr>
              <a:xfrm>
                <a:off x="379790" y="984040"/>
                <a:ext cx="2376264" cy="92333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w Cen MT" panose="020B0602020104020603" pitchFamily="34" charset="0"/>
                </a:endParaRPr>
              </a:p>
            </p:txBody>
          </p:sp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F63D4361-17E2-4D69-B743-6769A98697B0}"/>
                  </a:ext>
                </a:extLst>
              </p:cNvPr>
              <p:cNvSpPr txBox="1"/>
              <p:nvPr/>
            </p:nvSpPr>
            <p:spPr>
              <a:xfrm>
                <a:off x="475584" y="1095206"/>
                <a:ext cx="2316154" cy="70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Tw Cen MT" panose="020B0602020104020603" pitchFamily="34" charset="0"/>
                  </a:rPr>
                  <a:t>Support from regulators</a:t>
                </a:r>
              </a:p>
            </p:txBody>
          </p:sp>
        </p:grpSp>
      </p:grpSp>
      <p:grpSp>
        <p:nvGrpSpPr>
          <p:cNvPr id="2055" name="Groep 2054">
            <a:extLst>
              <a:ext uri="{FF2B5EF4-FFF2-40B4-BE49-F238E27FC236}">
                <a16:creationId xmlns:a16="http://schemas.microsoft.com/office/drawing/2014/main" id="{F59B3804-198A-4781-8393-3A6774A33452}"/>
              </a:ext>
            </a:extLst>
          </p:cNvPr>
          <p:cNvGrpSpPr/>
          <p:nvPr/>
        </p:nvGrpSpPr>
        <p:grpSpPr>
          <a:xfrm>
            <a:off x="1115616" y="778825"/>
            <a:ext cx="7779220" cy="3607751"/>
            <a:chOff x="893865" y="714201"/>
            <a:chExt cx="7638576" cy="3801766"/>
          </a:xfrm>
        </p:grpSpPr>
        <p:sp>
          <p:nvSpPr>
            <p:cNvPr id="2051" name="Rechthoek: afgeronde hoeken 2050">
              <a:extLst>
                <a:ext uri="{FF2B5EF4-FFF2-40B4-BE49-F238E27FC236}">
                  <a16:creationId xmlns:a16="http://schemas.microsoft.com/office/drawing/2014/main" id="{8CBB700F-ABBA-4B38-9372-8956783700E4}"/>
                </a:ext>
              </a:extLst>
            </p:cNvPr>
            <p:cNvSpPr/>
            <p:nvPr/>
          </p:nvSpPr>
          <p:spPr>
            <a:xfrm>
              <a:off x="893865" y="714201"/>
              <a:ext cx="7638576" cy="380176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00"/>
            </a:p>
          </p:txBody>
        </p:sp>
        <p:sp>
          <p:nvSpPr>
            <p:cNvPr id="2053" name="Tekstvak 2052">
              <a:extLst>
                <a:ext uri="{FF2B5EF4-FFF2-40B4-BE49-F238E27FC236}">
                  <a16:creationId xmlns:a16="http://schemas.microsoft.com/office/drawing/2014/main" id="{B2E31BB1-A997-4F8F-A817-8B95392A62DF}"/>
                </a:ext>
              </a:extLst>
            </p:cNvPr>
            <p:cNvSpPr txBox="1"/>
            <p:nvPr/>
          </p:nvSpPr>
          <p:spPr>
            <a:xfrm>
              <a:off x="1015555" y="1242017"/>
              <a:ext cx="7266540" cy="2985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GB" sz="2400" dirty="0">
                  <a:effectLst/>
                  <a:latin typeface="Tw Cen MT" panose="020B06020201040206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Being able to distinguish antibiotics from other commonly used medicines is an important global public health objective. </a:t>
              </a:r>
            </a:p>
            <a:p>
              <a:pPr marL="285750" indent="-285750" algn="just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en-GB" sz="24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indent="-285750" algn="just"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w Cen MT" panose="020B06020201040206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These results will </a:t>
              </a:r>
              <a:r>
                <a:rPr lang="en-GB" sz="2400" dirty="0">
                  <a:effectLst/>
                  <a:latin typeface="Tw Cen MT" panose="020B06020201040206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guide the development of a labelling system to improve the identification of antibiotics and their use.</a:t>
              </a:r>
              <a:endParaRPr lang="nl-NL" sz="24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77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B1776A1D-1DE0-49B4-8461-FB6BCA56E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7" y="-174823"/>
            <a:ext cx="7283152" cy="1143000"/>
          </a:xfrm>
        </p:spPr>
        <p:txBody>
          <a:bodyPr anchor="ctr">
            <a:normAutofit/>
          </a:bodyPr>
          <a:lstStyle/>
          <a:p>
            <a:pPr algn="l"/>
            <a:r>
              <a:rPr lang="nl-NL" sz="3200" dirty="0" err="1">
                <a:latin typeface="Tw Cen MT" panose="020B0602020104020603" pitchFamily="34" charset="0"/>
              </a:rPr>
              <a:t>Acknowledgments</a:t>
            </a:r>
            <a:endParaRPr lang="nl-NL" sz="3200" dirty="0">
              <a:latin typeface="Tw Cen MT" panose="020B0602020104020603" pitchFamily="34" charset="0"/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3CE51E0-764A-4A8C-9723-6D960CB1EB23}"/>
              </a:ext>
            </a:extLst>
          </p:cNvPr>
          <p:cNvSpPr txBox="1">
            <a:spLocks/>
          </p:cNvSpPr>
          <p:nvPr/>
        </p:nvSpPr>
        <p:spPr>
          <a:xfrm>
            <a:off x="173187" y="815474"/>
            <a:ext cx="4834880" cy="46085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262626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2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participating experts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tx2"/>
              </a:solidFill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2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ABACUS consortium:</a:t>
            </a: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Oxford, UK: Taniya Sharmeen, Proochista 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Ariana, Paul Newton, Céline Caillet, Kerlijn Van Assche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KHRC, GH: Samuel Afari-Asiedu, Martha </a:t>
            </a: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Abulai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Kwaku Poku Asante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CISM, MZ: Helena Boene, Esperanca </a:t>
            </a: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Savene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Neusa Torres, Khatia Munguambe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Icddr,b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BD: Abdul Matin, Wasif Khan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HMU, VN: Toan </a:t>
            </a:r>
            <a:r>
              <a:rPr lang="en-GB" sz="20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Tran, Chuc Nguyen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U, TH: Malee </a:t>
            </a:r>
            <a:r>
              <a:rPr lang="en-GB" sz="20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Sunpuwan, Sureeporn Punpueng </a:t>
            </a: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WITS-Agincourt, ZA: Xavier Gomez-</a:t>
            </a:r>
            <a:r>
              <a:rPr lang="en-GB" sz="2000" dirty="0" err="1">
                <a:solidFill>
                  <a:srgbClr val="262626"/>
                </a:solidFill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Oliv</a:t>
            </a: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endParaRPr lang="en-GB" sz="2000" dirty="0">
              <a:solidFill>
                <a:srgbClr val="262626"/>
              </a:solidFill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OUCRU, VN: Nga Do, </a:t>
            </a: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Rogier</a:t>
            </a: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GB" sz="2000" dirty="0" err="1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Doorn</a:t>
            </a:r>
            <a:endParaRPr lang="en-GB" sz="2000" dirty="0">
              <a:solidFill>
                <a:srgbClr val="262626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90000"/>
              </a:lnSpc>
              <a:buFont typeface="Tw Cen MT" panose="020B0602020104020603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Radboudumc, NL: Heiman Wertheim</a:t>
            </a:r>
          </a:p>
          <a:p>
            <a:pPr lvl="1">
              <a:lnSpc>
                <a:spcPct val="90000"/>
              </a:lnSpc>
            </a:pPr>
            <a:endParaRPr lang="en-GB" sz="1600" dirty="0">
              <a:solidFill>
                <a:srgbClr val="262626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262626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7E78AC4-2771-4DAB-B96C-2E5FC383D567}"/>
              </a:ext>
            </a:extLst>
          </p:cNvPr>
          <p:cNvSpPr txBox="1"/>
          <p:nvPr/>
        </p:nvSpPr>
        <p:spPr>
          <a:xfrm>
            <a:off x="5641548" y="1895784"/>
            <a:ext cx="29692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900" dirty="0">
                <a:solidFill>
                  <a:schemeClr val="tx2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www.abacus-project.org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3B13BBB-46A7-4232-A9E2-522EC368A5E0}"/>
              </a:ext>
            </a:extLst>
          </p:cNvPr>
          <p:cNvSpPr txBox="1"/>
          <p:nvPr/>
        </p:nvSpPr>
        <p:spPr>
          <a:xfrm>
            <a:off x="5144046" y="3416293"/>
            <a:ext cx="346671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900" dirty="0">
                <a:solidFill>
                  <a:schemeClr val="tx2"/>
                </a:solidFill>
                <a:latin typeface="Tw Cen MT" panose="020B0602020104020603" pitchFamily="34" charset="0"/>
              </a:rPr>
              <a:t>Annelie.Monnier@radboudumc.nl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611738F-2F14-4F7D-85AF-A4C9754DC782}"/>
              </a:ext>
            </a:extLst>
          </p:cNvPr>
          <p:cNvCxnSpPr>
            <a:cxnSpLocks/>
          </p:cNvCxnSpPr>
          <p:nvPr/>
        </p:nvCxnSpPr>
        <p:spPr>
          <a:xfrm>
            <a:off x="5076056" y="627534"/>
            <a:ext cx="0" cy="4190663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>
            <a:extLst>
              <a:ext uri="{FF2B5EF4-FFF2-40B4-BE49-F238E27FC236}">
                <a16:creationId xmlns:a16="http://schemas.microsoft.com/office/drawing/2014/main" id="{8B85B0F2-1AD7-47FB-A035-908DA0A15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t="16400" b="19600"/>
          <a:stretch/>
        </p:blipFill>
        <p:spPr bwMode="auto">
          <a:xfrm>
            <a:off x="6424607" y="1156289"/>
            <a:ext cx="848169" cy="5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250,755 Icon Email Vectoren, Illustraties en Clipart - 123RF">
            <a:extLst>
              <a:ext uri="{FF2B5EF4-FFF2-40B4-BE49-F238E27FC236}">
                <a16:creationId xmlns:a16="http://schemas.microsoft.com/office/drawing/2014/main" id="{08CCD249-BA42-4913-B92C-859828964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0" t="23120" r="21441" b="23121"/>
          <a:stretch/>
        </p:blipFill>
        <p:spPr bwMode="auto">
          <a:xfrm>
            <a:off x="6560661" y="2710822"/>
            <a:ext cx="576063" cy="5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unding - Acesion Pharma">
            <a:extLst>
              <a:ext uri="{FF2B5EF4-FFF2-40B4-BE49-F238E27FC236}">
                <a16:creationId xmlns:a16="http://schemas.microsoft.com/office/drawing/2014/main" id="{37751453-E37F-41C9-B454-EFA1BC49A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61" r="36000"/>
          <a:stretch/>
        </p:blipFill>
        <p:spPr bwMode="auto">
          <a:xfrm>
            <a:off x="5660412" y="4338061"/>
            <a:ext cx="2558685" cy="55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076600"/>
      </p:ext>
    </p:extLst>
  </p:cSld>
  <p:clrMapOvr>
    <a:masterClrMapping/>
  </p:clrMapOvr>
</p:sld>
</file>

<file path=ppt/theme/theme1.xml><?xml version="1.0" encoding="utf-8"?>
<a:theme xmlns:a="http://schemas.openxmlformats.org/drawingml/2006/main" name="ESCMID_2022_Powerpoint">
  <a:themeElements>
    <a:clrScheme name="ESCMID Colors">
      <a:dk1>
        <a:sysClr val="windowText" lastClr="000000"/>
      </a:dk1>
      <a:lt1>
        <a:sysClr val="window" lastClr="FFFFFF"/>
      </a:lt1>
      <a:dk2>
        <a:srgbClr val="00928F"/>
      </a:dk2>
      <a:lt2>
        <a:srgbClr val="EEECE1"/>
      </a:lt2>
      <a:accent1>
        <a:srgbClr val="AB1043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MID">
      <a:majorFont>
        <a:latin typeface="ESCMID Conduit ITC Bold"/>
        <a:ea typeface=""/>
        <a:cs typeface=""/>
      </a:majorFont>
      <a:minorFont>
        <a:latin typeface="ESCMID Conduit ITC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ESCMID_2022_Powerpoint</Template>
  <TotalTime>1041</TotalTime>
  <Words>312</Words>
  <Application>Microsoft Macintosh PowerPoint</Application>
  <PresentationFormat>On-screen Show (16:9)</PresentationFormat>
  <Paragraphs>51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ESCMID Conduit ITC Bold</vt:lpstr>
      <vt:lpstr>ESCMID Conduit ITC Light</vt:lpstr>
      <vt:lpstr>Tw Cen MT</vt:lpstr>
      <vt:lpstr>ESCMID_2022_Powerpoint</vt:lpstr>
      <vt:lpstr> Exploring the case for a standardised physical appearance of oral generic antibiotics: a summary of expert roundtable meetings</vt:lpstr>
      <vt:lpstr>BACKGROUND &amp; AIM</vt:lpstr>
      <vt:lpstr>BRIEF SUMMARY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Monnier, Annelie</dc:creator>
  <cp:lastModifiedBy>Monnier, A.A. (Annelie)</cp:lastModifiedBy>
  <cp:revision>82</cp:revision>
  <dcterms:created xsi:type="dcterms:W3CDTF">2022-04-13T13:26:01Z</dcterms:created>
  <dcterms:modified xsi:type="dcterms:W3CDTF">2022-04-23T12:11:26Z</dcterms:modified>
</cp:coreProperties>
</file>